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70" r:id="rId4"/>
    <p:sldId id="273" r:id="rId5"/>
    <p:sldId id="271" r:id="rId6"/>
    <p:sldId id="272" r:id="rId7"/>
    <p:sldId id="274" r:id="rId8"/>
    <p:sldId id="279" r:id="rId9"/>
    <p:sldId id="277" r:id="rId10"/>
    <p:sldId id="275" r:id="rId11"/>
    <p:sldId id="276" r:id="rId12"/>
    <p:sldId id="258" r:id="rId13"/>
    <p:sldId id="259" r:id="rId14"/>
    <p:sldId id="262" r:id="rId15"/>
    <p:sldId id="263" r:id="rId16"/>
    <p:sldId id="278" r:id="rId17"/>
    <p:sldId id="267" r:id="rId18"/>
    <p:sldId id="268" r:id="rId19"/>
    <p:sldId id="280"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1374" y="-7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DDE7AF-C913-43DC-8E4D-7A28F6F0D36E}" type="datetimeFigureOut">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F7300-4993-4761-82A8-CCC2F06B8E78}" type="slidenum">
              <a:rPr lang="en-US" smtClean="0"/>
              <a:t>‹#›</a:t>
            </a:fld>
            <a:endParaRPr lang="en-US"/>
          </a:p>
        </p:txBody>
      </p:sp>
    </p:spTree>
    <p:extLst>
      <p:ext uri="{BB962C8B-B14F-4D97-AF65-F5344CB8AC3E}">
        <p14:creationId xmlns:p14="http://schemas.microsoft.com/office/powerpoint/2010/main" val="138196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DE7AF-C913-43DC-8E4D-7A28F6F0D36E}" type="datetimeFigureOut">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F7300-4993-4761-82A8-CCC2F06B8E78}" type="slidenum">
              <a:rPr lang="en-US" smtClean="0"/>
              <a:t>‹#›</a:t>
            </a:fld>
            <a:endParaRPr lang="en-US"/>
          </a:p>
        </p:txBody>
      </p:sp>
    </p:spTree>
    <p:extLst>
      <p:ext uri="{BB962C8B-B14F-4D97-AF65-F5344CB8AC3E}">
        <p14:creationId xmlns:p14="http://schemas.microsoft.com/office/powerpoint/2010/main" val="255786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DE7AF-C913-43DC-8E4D-7A28F6F0D36E}" type="datetimeFigureOut">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F7300-4993-4761-82A8-CCC2F06B8E78}" type="slidenum">
              <a:rPr lang="en-US" smtClean="0"/>
              <a:t>‹#›</a:t>
            </a:fld>
            <a:endParaRPr lang="en-US"/>
          </a:p>
        </p:txBody>
      </p:sp>
    </p:spTree>
    <p:extLst>
      <p:ext uri="{BB962C8B-B14F-4D97-AF65-F5344CB8AC3E}">
        <p14:creationId xmlns:p14="http://schemas.microsoft.com/office/powerpoint/2010/main" val="10844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DE7AF-C913-43DC-8E4D-7A28F6F0D36E}" type="datetimeFigureOut">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F7300-4993-4761-82A8-CCC2F06B8E78}" type="slidenum">
              <a:rPr lang="en-US" smtClean="0"/>
              <a:t>‹#›</a:t>
            </a:fld>
            <a:endParaRPr lang="en-US"/>
          </a:p>
        </p:txBody>
      </p:sp>
    </p:spTree>
    <p:extLst>
      <p:ext uri="{BB962C8B-B14F-4D97-AF65-F5344CB8AC3E}">
        <p14:creationId xmlns:p14="http://schemas.microsoft.com/office/powerpoint/2010/main" val="43620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DDE7AF-C913-43DC-8E4D-7A28F6F0D36E}" type="datetimeFigureOut">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F7300-4993-4761-82A8-CCC2F06B8E78}" type="slidenum">
              <a:rPr lang="en-US" smtClean="0"/>
              <a:t>‹#›</a:t>
            </a:fld>
            <a:endParaRPr lang="en-US"/>
          </a:p>
        </p:txBody>
      </p:sp>
    </p:spTree>
    <p:extLst>
      <p:ext uri="{BB962C8B-B14F-4D97-AF65-F5344CB8AC3E}">
        <p14:creationId xmlns:p14="http://schemas.microsoft.com/office/powerpoint/2010/main" val="74716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DDE7AF-C913-43DC-8E4D-7A28F6F0D36E}" type="datetimeFigureOut">
              <a:rPr lang="en-US" smtClean="0"/>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F7300-4993-4761-82A8-CCC2F06B8E78}" type="slidenum">
              <a:rPr lang="en-US" smtClean="0"/>
              <a:t>‹#›</a:t>
            </a:fld>
            <a:endParaRPr lang="en-US"/>
          </a:p>
        </p:txBody>
      </p:sp>
    </p:spTree>
    <p:extLst>
      <p:ext uri="{BB962C8B-B14F-4D97-AF65-F5344CB8AC3E}">
        <p14:creationId xmlns:p14="http://schemas.microsoft.com/office/powerpoint/2010/main" val="56456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DDE7AF-C913-43DC-8E4D-7A28F6F0D36E}" type="datetimeFigureOut">
              <a:rPr lang="en-US" smtClean="0"/>
              <a:t>9/11/2014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F7300-4993-4761-82A8-CCC2F06B8E78}" type="slidenum">
              <a:rPr lang="en-US" smtClean="0"/>
              <a:t>‹#›</a:t>
            </a:fld>
            <a:endParaRPr lang="en-US"/>
          </a:p>
        </p:txBody>
      </p:sp>
    </p:spTree>
    <p:extLst>
      <p:ext uri="{BB962C8B-B14F-4D97-AF65-F5344CB8AC3E}">
        <p14:creationId xmlns:p14="http://schemas.microsoft.com/office/powerpoint/2010/main" val="62350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DDE7AF-C913-43DC-8E4D-7A28F6F0D36E}" type="datetimeFigureOut">
              <a:rPr lang="en-US" smtClean="0"/>
              <a:t>9/11/2014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F7300-4993-4761-82A8-CCC2F06B8E78}" type="slidenum">
              <a:rPr lang="en-US" smtClean="0"/>
              <a:t>‹#›</a:t>
            </a:fld>
            <a:endParaRPr lang="en-US"/>
          </a:p>
        </p:txBody>
      </p:sp>
    </p:spTree>
    <p:extLst>
      <p:ext uri="{BB962C8B-B14F-4D97-AF65-F5344CB8AC3E}">
        <p14:creationId xmlns:p14="http://schemas.microsoft.com/office/powerpoint/2010/main" val="2596507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DE7AF-C913-43DC-8E4D-7A28F6F0D36E}" type="datetimeFigureOut">
              <a:rPr lang="en-US" smtClean="0"/>
              <a:t>9/11/2014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F7300-4993-4761-82A8-CCC2F06B8E78}" type="slidenum">
              <a:rPr lang="en-US" smtClean="0"/>
              <a:t>‹#›</a:t>
            </a:fld>
            <a:endParaRPr lang="en-US"/>
          </a:p>
        </p:txBody>
      </p:sp>
    </p:spTree>
    <p:extLst>
      <p:ext uri="{BB962C8B-B14F-4D97-AF65-F5344CB8AC3E}">
        <p14:creationId xmlns:p14="http://schemas.microsoft.com/office/powerpoint/2010/main" val="287656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DE7AF-C913-43DC-8E4D-7A28F6F0D36E}" type="datetimeFigureOut">
              <a:rPr lang="en-US" smtClean="0"/>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F7300-4993-4761-82A8-CCC2F06B8E78}" type="slidenum">
              <a:rPr lang="en-US" smtClean="0"/>
              <a:t>‹#›</a:t>
            </a:fld>
            <a:endParaRPr lang="en-US"/>
          </a:p>
        </p:txBody>
      </p:sp>
    </p:spTree>
    <p:extLst>
      <p:ext uri="{BB962C8B-B14F-4D97-AF65-F5344CB8AC3E}">
        <p14:creationId xmlns:p14="http://schemas.microsoft.com/office/powerpoint/2010/main" val="123623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DE7AF-C913-43DC-8E4D-7A28F6F0D36E}" type="datetimeFigureOut">
              <a:rPr lang="en-US" smtClean="0"/>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F7300-4993-4761-82A8-CCC2F06B8E78}" type="slidenum">
              <a:rPr lang="en-US" smtClean="0"/>
              <a:t>‹#›</a:t>
            </a:fld>
            <a:endParaRPr lang="en-US"/>
          </a:p>
        </p:txBody>
      </p:sp>
    </p:spTree>
    <p:extLst>
      <p:ext uri="{BB962C8B-B14F-4D97-AF65-F5344CB8AC3E}">
        <p14:creationId xmlns:p14="http://schemas.microsoft.com/office/powerpoint/2010/main" val="223246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DE7AF-C913-43DC-8E4D-7A28F6F0D36E}" type="datetimeFigureOut">
              <a:rPr lang="en-US" smtClean="0"/>
              <a:t>9/11/2014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F7300-4993-4761-82A8-CCC2F06B8E78}" type="slidenum">
              <a:rPr lang="en-US" smtClean="0"/>
              <a:t>‹#›</a:t>
            </a:fld>
            <a:endParaRPr lang="en-US"/>
          </a:p>
        </p:txBody>
      </p:sp>
    </p:spTree>
    <p:extLst>
      <p:ext uri="{BB962C8B-B14F-4D97-AF65-F5344CB8AC3E}">
        <p14:creationId xmlns:p14="http://schemas.microsoft.com/office/powerpoint/2010/main" val="2826756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5791200"/>
          </a:xfrm>
        </p:spPr>
        <p:txBody>
          <a:bodyPr>
            <a:normAutofit fontScale="90000"/>
          </a:bodyPr>
          <a:lstStyle/>
          <a:p>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b="1" dirty="0" smtClean="0"/>
              <a:t>Meeting of the Triglav Circle</a:t>
            </a:r>
            <a:r>
              <a:rPr lang="en-US" sz="1200" b="1" dirty="0" smtClean="0"/>
              <a:t/>
            </a:r>
            <a:br>
              <a:rPr lang="en-US" sz="1200" b="1" dirty="0" smtClean="0"/>
            </a:br>
            <a:r>
              <a:rPr lang="en-US" sz="2000" b="1" dirty="0" smtClean="0"/>
              <a:t/>
            </a:r>
            <a:br>
              <a:rPr lang="en-US" sz="2000" b="1" dirty="0" smtClean="0"/>
            </a:br>
            <a:r>
              <a:rPr lang="en-US" sz="4900" b="1" i="1" dirty="0" smtClean="0"/>
              <a:t>THE </a:t>
            </a:r>
            <a:r>
              <a:rPr lang="en-US" sz="4900" b="1" i="1" dirty="0"/>
              <a:t>ROLE OF “NATURE”</a:t>
            </a:r>
            <a:r>
              <a:rPr lang="en-US" sz="4900" b="1" i="1" dirty="0" smtClean="0"/>
              <a:t>IN </a:t>
            </a:r>
            <a:r>
              <a:rPr lang="en-US" sz="4900" b="1" i="1" dirty="0"/>
              <a:t>THE POLITICS OF THE ENVIRONMENT</a:t>
            </a:r>
            <a:r>
              <a:rPr lang="en-US" sz="4900" b="1" dirty="0" smtClean="0"/>
              <a:t> </a:t>
            </a:r>
            <a:br>
              <a:rPr lang="en-US" sz="4900" b="1" dirty="0" smtClean="0"/>
            </a:br>
            <a:r>
              <a:rPr lang="en-US" sz="4900" b="1" dirty="0" smtClean="0"/>
              <a:t>Neuchatel, Switzerland</a:t>
            </a:r>
            <a:br>
              <a:rPr lang="en-US" sz="4900" b="1" dirty="0" smtClean="0"/>
            </a:br>
            <a:r>
              <a:rPr lang="en-US" sz="4900" b="1" dirty="0" smtClean="0"/>
              <a:t>June 14-15, </a:t>
            </a:r>
            <a:r>
              <a:rPr lang="en-US" sz="4900" b="1" dirty="0"/>
              <a:t>2014</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408603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792162"/>
          </a:xfrm>
        </p:spPr>
        <p:txBody>
          <a:bodyPr>
            <a:normAutofit/>
          </a:bodyPr>
          <a:lstStyle/>
          <a:p>
            <a:r>
              <a:rPr lang="en-US" dirty="0" smtClean="0"/>
              <a:t>Lessons from Bottom of the Pyramid</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dirty="0" smtClean="0"/>
              <a:t>How to define  the bottom </a:t>
            </a:r>
          </a:p>
          <a:p>
            <a:pPr lvl="1"/>
            <a:r>
              <a:rPr lang="en-US" dirty="0" smtClean="0"/>
              <a:t>% of world’s population below poverty line</a:t>
            </a:r>
          </a:p>
          <a:p>
            <a:pPr lvl="1"/>
            <a:r>
              <a:rPr lang="en-US" dirty="0" smtClean="0"/>
              <a:t>Up to 50% suffer from chronic malnutrition</a:t>
            </a:r>
          </a:p>
          <a:p>
            <a:pPr lvl="1"/>
            <a:r>
              <a:rPr lang="en-US" dirty="0" smtClean="0"/>
              <a:t>Up to 50% lack clean water</a:t>
            </a:r>
          </a:p>
          <a:p>
            <a:pPr lvl="1"/>
            <a:r>
              <a:rPr lang="en-US" dirty="0"/>
              <a:t>1.8 billion people lack access to electricity except for batteries</a:t>
            </a:r>
          </a:p>
          <a:p>
            <a:pPr lvl="1"/>
            <a:r>
              <a:rPr lang="en-US" dirty="0"/>
              <a:t>2.4 billion people use wood fuels for cooking</a:t>
            </a:r>
          </a:p>
          <a:p>
            <a:pPr lvl="1"/>
            <a:r>
              <a:rPr lang="en-US" dirty="0"/>
              <a:t>P</a:t>
            </a:r>
            <a:r>
              <a:rPr lang="en-US" dirty="0" smtClean="0"/>
              <a:t>oor access to transport infrastructure</a:t>
            </a:r>
          </a:p>
          <a:p>
            <a:pPr lvl="1"/>
            <a:r>
              <a:rPr lang="en-US" dirty="0" smtClean="0"/>
              <a:t>Low levels of technology</a:t>
            </a:r>
            <a:endParaRPr lang="en-US" dirty="0"/>
          </a:p>
          <a:p>
            <a:pPr lvl="1"/>
            <a:endParaRPr lang="en-US" dirty="0"/>
          </a:p>
        </p:txBody>
      </p:sp>
    </p:spTree>
    <p:extLst>
      <p:ext uri="{BB962C8B-B14F-4D97-AF65-F5344CB8AC3E}">
        <p14:creationId xmlns:p14="http://schemas.microsoft.com/office/powerpoint/2010/main" val="2714765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Lessons from Bottom of the Pyramid</a:t>
            </a:r>
            <a:endParaRPr lang="en-US" dirty="0"/>
          </a:p>
        </p:txBody>
      </p:sp>
      <p:sp>
        <p:nvSpPr>
          <p:cNvPr id="3" name="Content Placeholder 2"/>
          <p:cNvSpPr>
            <a:spLocks noGrp="1"/>
          </p:cNvSpPr>
          <p:nvPr>
            <p:ph idx="1"/>
          </p:nvPr>
        </p:nvSpPr>
        <p:spPr>
          <a:xfrm>
            <a:off x="457200" y="1143000"/>
            <a:ext cx="8229600" cy="5257800"/>
          </a:xfrm>
        </p:spPr>
        <p:txBody>
          <a:bodyPr>
            <a:normAutofit fontScale="92500" lnSpcReduction="10000"/>
          </a:bodyPr>
          <a:lstStyle/>
          <a:p>
            <a:r>
              <a:rPr lang="en-US" dirty="0" smtClean="0"/>
              <a:t>How do they cope?</a:t>
            </a:r>
          </a:p>
          <a:p>
            <a:pPr lvl="1"/>
            <a:r>
              <a:rPr lang="en-US" dirty="0" smtClean="0"/>
              <a:t>Diversify sources of income, e.g., off-farm labor, non-agricultural goods and services</a:t>
            </a:r>
          </a:p>
          <a:p>
            <a:pPr lvl="1"/>
            <a:r>
              <a:rPr lang="en-US" dirty="0" smtClean="0"/>
              <a:t>Invest in assets they can sell in periods of stress, e.g., livestock</a:t>
            </a:r>
          </a:p>
          <a:p>
            <a:pPr lvl="1"/>
            <a:r>
              <a:rPr lang="en-US" dirty="0"/>
              <a:t>Human and animal power for transport</a:t>
            </a:r>
          </a:p>
          <a:p>
            <a:pPr lvl="1"/>
            <a:r>
              <a:rPr lang="en-US" dirty="0" smtClean="0"/>
              <a:t>Fuel efficient stoves</a:t>
            </a:r>
          </a:p>
          <a:p>
            <a:pPr lvl="1"/>
            <a:r>
              <a:rPr lang="en-US" dirty="0" smtClean="0"/>
              <a:t>Biogas from manure</a:t>
            </a:r>
          </a:p>
          <a:p>
            <a:pPr lvl="1"/>
            <a:r>
              <a:rPr lang="en-US" dirty="0" smtClean="0"/>
              <a:t>Substitute cell phone communication for transport and broadband internet connection</a:t>
            </a:r>
          </a:p>
          <a:p>
            <a:pPr lvl="1"/>
            <a:r>
              <a:rPr lang="en-US" dirty="0" smtClean="0"/>
              <a:t>Solar panels to charge cell phones and increasingly for light  </a:t>
            </a:r>
          </a:p>
          <a:p>
            <a:endParaRPr lang="en-US" dirty="0"/>
          </a:p>
        </p:txBody>
      </p:sp>
    </p:spTree>
    <p:extLst>
      <p:ext uri="{BB962C8B-B14F-4D97-AF65-F5344CB8AC3E}">
        <p14:creationId xmlns:p14="http://schemas.microsoft.com/office/powerpoint/2010/main" val="879974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5410200"/>
            <a:ext cx="5486400" cy="1143000"/>
          </a:xfrm>
        </p:spPr>
        <p:txBody>
          <a:bodyPr>
            <a:noAutofit/>
          </a:bodyPr>
          <a:lstStyle/>
          <a:p>
            <a:pPr algn="ctr"/>
            <a:r>
              <a:rPr lang="en-US" sz="2800" dirty="0"/>
              <a:t>Fuel-Efficient Wood </a:t>
            </a:r>
            <a:r>
              <a:rPr lang="en-US" sz="2800" dirty="0" smtClean="0"/>
              <a:t>Stove</a:t>
            </a:r>
            <a:r>
              <a:rPr lang="en-US" sz="2800" dirty="0"/>
              <a:t/>
            </a:r>
            <a:br>
              <a:rPr lang="en-US" sz="2800" dirty="0"/>
            </a:br>
            <a:endParaRPr lang="en-US" sz="2800"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1792288" y="612775"/>
            <a:ext cx="5486400" cy="4492625"/>
          </a:xfrm>
        </p:spPr>
      </p:pic>
    </p:spTree>
    <p:extLst>
      <p:ext uri="{BB962C8B-B14F-4D97-AF65-F5344CB8AC3E}">
        <p14:creationId xmlns:p14="http://schemas.microsoft.com/office/powerpoint/2010/main" val="4174815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562600"/>
            <a:ext cx="6858000" cy="838200"/>
          </a:xfrm>
        </p:spPr>
        <p:txBody>
          <a:bodyPr>
            <a:normAutofit/>
          </a:bodyPr>
          <a:lstStyle/>
          <a:p>
            <a:pPr algn="ctr"/>
            <a:r>
              <a:rPr lang="en-US" sz="2800" dirty="0" smtClean="0"/>
              <a:t>Provides Warmth as Well as Coffee Roasting</a:t>
            </a:r>
            <a:r>
              <a:rPr lang="en-US" dirty="0" smtClean="0"/>
              <a:t/>
            </a:r>
            <a:br>
              <a:rPr lang="en-US" dirty="0" smtClean="0"/>
            </a:b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1143000" y="612774"/>
            <a:ext cx="6858000" cy="4645025"/>
          </a:xfrm>
        </p:spPr>
      </p:pic>
    </p:spTree>
    <p:extLst>
      <p:ext uri="{BB962C8B-B14F-4D97-AF65-F5344CB8AC3E}">
        <p14:creationId xmlns:p14="http://schemas.microsoft.com/office/powerpoint/2010/main" val="480678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410200"/>
            <a:ext cx="5486400" cy="685800"/>
          </a:xfrm>
        </p:spPr>
        <p:txBody>
          <a:bodyPr>
            <a:normAutofit/>
          </a:bodyPr>
          <a:lstStyle/>
          <a:p>
            <a:pPr algn="ctr"/>
            <a:r>
              <a:rPr lang="en-US" sz="2800" dirty="0" smtClean="0"/>
              <a:t>Bringing Home Housing Materials</a:t>
            </a:r>
            <a:endParaRPr lang="en-US" sz="2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914400" y="612774"/>
            <a:ext cx="7391400" cy="4873625"/>
          </a:xfrm>
        </p:spPr>
      </p:pic>
    </p:spTree>
    <p:extLst>
      <p:ext uri="{BB962C8B-B14F-4D97-AF65-F5344CB8AC3E}">
        <p14:creationId xmlns:p14="http://schemas.microsoft.com/office/powerpoint/2010/main" val="3125639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638800"/>
            <a:ext cx="5486400" cy="609600"/>
          </a:xfrm>
        </p:spPr>
        <p:txBody>
          <a:bodyPr>
            <a:normAutofit/>
          </a:bodyPr>
          <a:lstStyle/>
          <a:p>
            <a:pPr algn="ctr"/>
            <a:r>
              <a:rPr lang="en-US" sz="2800" dirty="0" smtClean="0"/>
              <a:t> Getting Firewood to Market</a:t>
            </a:r>
            <a:endParaRPr lang="en-US" sz="2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5789" b="5789"/>
          <a:stretch>
            <a:fillRect/>
          </a:stretch>
        </p:blipFill>
        <p:spPr>
          <a:xfrm>
            <a:off x="914400" y="609600"/>
            <a:ext cx="7239000" cy="4800600"/>
          </a:xfrm>
        </p:spPr>
      </p:pic>
    </p:spTree>
    <p:extLst>
      <p:ext uri="{BB962C8B-B14F-4D97-AF65-F5344CB8AC3E}">
        <p14:creationId xmlns:p14="http://schemas.microsoft.com/office/powerpoint/2010/main" val="3067231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Lessons for Preservation of Nature</a:t>
            </a:r>
            <a:endParaRPr lang="en-US" dirty="0"/>
          </a:p>
        </p:txBody>
      </p:sp>
      <p:sp>
        <p:nvSpPr>
          <p:cNvPr id="6" name="Content Placeholder 5"/>
          <p:cNvSpPr>
            <a:spLocks noGrp="1"/>
          </p:cNvSpPr>
          <p:nvPr>
            <p:ph idx="1"/>
          </p:nvPr>
        </p:nvSpPr>
        <p:spPr>
          <a:xfrm>
            <a:off x="457200" y="1219200"/>
            <a:ext cx="8229600" cy="5257800"/>
          </a:xfrm>
        </p:spPr>
        <p:txBody>
          <a:bodyPr>
            <a:normAutofit fontScale="92500"/>
          </a:bodyPr>
          <a:lstStyle/>
          <a:p>
            <a:r>
              <a:rPr lang="en-US" dirty="0" smtClean="0"/>
              <a:t>Think small and decentralized to avoid different value systems, over- centralization of process for decision making, lack of awareness of collateral effects</a:t>
            </a:r>
          </a:p>
          <a:p>
            <a:r>
              <a:rPr lang="en-US" dirty="0" smtClean="0"/>
              <a:t>Make use of “soft footprint” modern technology</a:t>
            </a:r>
          </a:p>
          <a:p>
            <a:r>
              <a:rPr lang="en-US" dirty="0" smtClean="0"/>
              <a:t>Stimulate local entrepreneurship</a:t>
            </a:r>
          </a:p>
          <a:p>
            <a:r>
              <a:rPr lang="en-US" dirty="0" smtClean="0"/>
              <a:t>Learn from what is already being done</a:t>
            </a:r>
          </a:p>
          <a:p>
            <a:r>
              <a:rPr lang="en-US" dirty="0" smtClean="0"/>
              <a:t>Create shared values across smaller communities via internet, media, etc.</a:t>
            </a:r>
          </a:p>
          <a:p>
            <a:r>
              <a:rPr lang="en-US" dirty="0" smtClean="0"/>
              <a:t>Work with the digital age as an opportunity</a:t>
            </a:r>
          </a:p>
          <a:p>
            <a:endParaRPr lang="en-US" dirty="0"/>
          </a:p>
        </p:txBody>
      </p:sp>
    </p:spTree>
    <p:extLst>
      <p:ext uri="{BB962C8B-B14F-4D97-AF65-F5344CB8AC3E}">
        <p14:creationId xmlns:p14="http://schemas.microsoft.com/office/powerpoint/2010/main" val="3807898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Model</a:t>
            </a:r>
            <a:endParaRPr lang="en-US" dirty="0"/>
          </a:p>
        </p:txBody>
      </p:sp>
      <p:sp>
        <p:nvSpPr>
          <p:cNvPr id="3" name="Content Placeholder 2"/>
          <p:cNvSpPr>
            <a:spLocks noGrp="1"/>
          </p:cNvSpPr>
          <p:nvPr>
            <p:ph idx="1"/>
          </p:nvPr>
        </p:nvSpPr>
        <p:spPr>
          <a:xfrm>
            <a:off x="457200" y="1371600"/>
            <a:ext cx="8229600" cy="5257800"/>
          </a:xfrm>
        </p:spPr>
        <p:txBody>
          <a:bodyPr>
            <a:normAutofit fontScale="92500" lnSpcReduction="20000"/>
          </a:bodyPr>
          <a:lstStyle/>
          <a:p>
            <a:r>
              <a:rPr lang="en-US" dirty="0" smtClean="0"/>
              <a:t>Business model of </a:t>
            </a:r>
            <a:r>
              <a:rPr lang="en-US" i="1" dirty="0" smtClean="0"/>
              <a:t>The Fortune at the Bottom of the Pyramid</a:t>
            </a:r>
            <a:r>
              <a:rPr lang="en-US" dirty="0" smtClean="0"/>
              <a:t>:</a:t>
            </a:r>
            <a:endParaRPr lang="en-US" i="1" dirty="0" smtClean="0"/>
          </a:p>
          <a:p>
            <a:pPr lvl="1"/>
            <a:r>
              <a:rPr lang="en-US" dirty="0" smtClean="0"/>
              <a:t>Combine external technology and technical services with local entrepreneurship</a:t>
            </a:r>
          </a:p>
          <a:p>
            <a:pPr lvl="1"/>
            <a:r>
              <a:rPr lang="en-US" dirty="0" smtClean="0"/>
              <a:t>Keep technology as simple as possible</a:t>
            </a:r>
          </a:p>
          <a:p>
            <a:pPr lvl="1"/>
            <a:r>
              <a:rPr lang="en-US" dirty="0" smtClean="0"/>
              <a:t>Sell product in small units for cash</a:t>
            </a:r>
          </a:p>
          <a:p>
            <a:pPr lvl="1"/>
            <a:r>
              <a:rPr lang="en-US" dirty="0" smtClean="0"/>
              <a:t>Focus on private profitability  based on achieving economies of scale and charging low fees to cover low long-run unit cost</a:t>
            </a:r>
          </a:p>
          <a:p>
            <a:pPr lvl="1"/>
            <a:r>
              <a:rPr lang="en-US" dirty="0" smtClean="0"/>
              <a:t>Require initial seed capital but goal is to become purely commercial – avoid recurrent subsidies</a:t>
            </a:r>
          </a:p>
          <a:p>
            <a:pPr lvl="1"/>
            <a:r>
              <a:rPr lang="en-US" dirty="0" smtClean="0"/>
              <a:t>Understand local market and what is needed – tailor the product to this market</a:t>
            </a:r>
            <a:endParaRPr lang="en-US" dirty="0"/>
          </a:p>
        </p:txBody>
      </p:sp>
    </p:spTree>
    <p:extLst>
      <p:ext uri="{BB962C8B-B14F-4D97-AF65-F5344CB8AC3E}">
        <p14:creationId xmlns:p14="http://schemas.microsoft.com/office/powerpoint/2010/main" val="1383567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Content Placeholder 2"/>
          <p:cNvSpPr>
            <a:spLocks noGrp="1"/>
          </p:cNvSpPr>
          <p:nvPr>
            <p:ph idx="1"/>
          </p:nvPr>
        </p:nvSpPr>
        <p:spPr/>
        <p:txBody>
          <a:bodyPr>
            <a:normAutofit lnSpcReduction="10000"/>
          </a:bodyPr>
          <a:lstStyle/>
          <a:p>
            <a:r>
              <a:rPr lang="en-US" dirty="0" smtClean="0"/>
              <a:t>Major constraint is lack of knowledge of what is possible and linking foreign expertise and technology with local entrepreneurship</a:t>
            </a:r>
          </a:p>
          <a:p>
            <a:r>
              <a:rPr lang="en-US" dirty="0" smtClean="0"/>
              <a:t>Once successful, problem of convincing sources of finance that commercially viable</a:t>
            </a:r>
          </a:p>
          <a:p>
            <a:r>
              <a:rPr lang="en-US" dirty="0" smtClean="0"/>
              <a:t>Other constraints may arise </a:t>
            </a:r>
            <a:r>
              <a:rPr lang="en-US" dirty="0"/>
              <a:t>a</a:t>
            </a:r>
            <a:r>
              <a:rPr lang="en-US" dirty="0" smtClean="0"/>
              <a:t>s increase scale</a:t>
            </a:r>
          </a:p>
          <a:p>
            <a:r>
              <a:rPr lang="en-US" dirty="0" smtClean="0"/>
              <a:t>Problem of excessive dependence on a particular product or market – need for diversification at some point </a:t>
            </a:r>
            <a:endParaRPr lang="en-US" dirty="0"/>
          </a:p>
        </p:txBody>
      </p:sp>
    </p:spTree>
    <p:extLst>
      <p:ext uri="{BB962C8B-B14F-4D97-AF65-F5344CB8AC3E}">
        <p14:creationId xmlns:p14="http://schemas.microsoft.com/office/powerpoint/2010/main" val="2362430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Green Economy and Economic Growth</a:t>
            </a:r>
            <a:endParaRPr lang="en-US" dirty="0"/>
          </a:p>
        </p:txBody>
      </p:sp>
      <p:sp>
        <p:nvSpPr>
          <p:cNvPr id="3" name="Content Placeholder 2"/>
          <p:cNvSpPr>
            <a:spLocks noGrp="1"/>
          </p:cNvSpPr>
          <p:nvPr>
            <p:ph idx="1"/>
          </p:nvPr>
        </p:nvSpPr>
        <p:spPr>
          <a:xfrm>
            <a:off x="457200" y="1295400"/>
            <a:ext cx="8229600" cy="5334000"/>
          </a:xfrm>
        </p:spPr>
        <p:txBody>
          <a:bodyPr/>
          <a:lstStyle/>
          <a:p>
            <a:r>
              <a:rPr lang="en-US" dirty="0" smtClean="0"/>
              <a:t>Potential for Green Economy growing via decreased cost of communications, decentralized sources of electrical power, food production</a:t>
            </a:r>
          </a:p>
          <a:p>
            <a:r>
              <a:rPr lang="en-US" dirty="0" smtClean="0"/>
              <a:t>Green Economy tends toward</a:t>
            </a:r>
          </a:p>
          <a:p>
            <a:pPr lvl="1"/>
            <a:r>
              <a:rPr lang="en-US" dirty="0" smtClean="0"/>
              <a:t>Local decision-making</a:t>
            </a:r>
          </a:p>
          <a:p>
            <a:pPr lvl="1"/>
            <a:r>
              <a:rPr lang="en-US" dirty="0"/>
              <a:t>S</a:t>
            </a:r>
            <a:r>
              <a:rPr lang="en-US" dirty="0" smtClean="0"/>
              <a:t>maller footprint associated with greater economic growth</a:t>
            </a:r>
          </a:p>
          <a:p>
            <a:pPr lvl="1"/>
            <a:r>
              <a:rPr lang="en-US" dirty="0" smtClean="0"/>
              <a:t>Greater employment</a:t>
            </a:r>
          </a:p>
          <a:p>
            <a:pPr lvl="1"/>
            <a:r>
              <a:rPr lang="en-US" dirty="0" smtClean="0"/>
              <a:t>Greater equality of income and wealth</a:t>
            </a:r>
          </a:p>
          <a:p>
            <a:pPr lvl="1"/>
            <a:endParaRPr lang="en-US" dirty="0" smtClean="0"/>
          </a:p>
          <a:p>
            <a:endParaRPr lang="en-US" dirty="0"/>
          </a:p>
        </p:txBody>
      </p:sp>
    </p:spTree>
    <p:extLst>
      <p:ext uri="{BB962C8B-B14F-4D97-AF65-F5344CB8AC3E}">
        <p14:creationId xmlns:p14="http://schemas.microsoft.com/office/powerpoint/2010/main" val="3707578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sz="5000" b="1" dirty="0"/>
              <a:t>What’s Happening at the</a:t>
            </a:r>
            <a:br>
              <a:rPr lang="en-US" sz="5000" b="1" dirty="0"/>
            </a:br>
            <a:r>
              <a:rPr lang="en-US" sz="5000" b="1" dirty="0"/>
              <a:t>Bottom of the </a:t>
            </a:r>
            <a:r>
              <a:rPr lang="en-US" sz="5000" b="1" dirty="0" smtClean="0"/>
              <a:t>Pyramid</a:t>
            </a:r>
            <a:br>
              <a:rPr lang="en-US" sz="5000" b="1" dirty="0" smtClean="0"/>
            </a:br>
            <a:r>
              <a:rPr lang="en-US" sz="5000" b="1" dirty="0"/>
              <a:t/>
            </a:r>
            <a:br>
              <a:rPr lang="en-US" sz="5000" b="1" dirty="0"/>
            </a:br>
            <a:r>
              <a:rPr lang="en-US" sz="5000" b="1" dirty="0"/>
              <a:t>J. </a:t>
            </a:r>
            <a:r>
              <a:rPr lang="en-US" sz="5000" b="1" dirty="0" err="1"/>
              <a:t>Dirck</a:t>
            </a:r>
            <a:r>
              <a:rPr lang="en-US" sz="5000" b="1" dirty="0"/>
              <a:t> Stryker</a:t>
            </a:r>
            <a:br>
              <a:rPr lang="en-US" sz="5000" b="1" dirty="0"/>
            </a:br>
            <a:r>
              <a:rPr lang="en-US" b="1" dirty="0"/>
              <a:t/>
            </a:r>
            <a:br>
              <a:rPr lang="en-US" b="1" dirty="0"/>
            </a:br>
            <a:endParaRPr lang="en-US" dirty="0"/>
          </a:p>
        </p:txBody>
      </p:sp>
    </p:spTree>
    <p:extLst>
      <p:ext uri="{BB962C8B-B14F-4D97-AF65-F5344CB8AC3E}">
        <p14:creationId xmlns:p14="http://schemas.microsoft.com/office/powerpoint/2010/main" val="688918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Done?</a:t>
            </a:r>
            <a:endParaRPr lang="en-US" dirty="0"/>
          </a:p>
        </p:txBody>
      </p:sp>
      <p:sp>
        <p:nvSpPr>
          <p:cNvPr id="3" name="Content Placeholder 2"/>
          <p:cNvSpPr>
            <a:spLocks noGrp="1"/>
          </p:cNvSpPr>
          <p:nvPr>
            <p:ph idx="1"/>
          </p:nvPr>
        </p:nvSpPr>
        <p:spPr>
          <a:xfrm>
            <a:off x="457200" y="1600200"/>
            <a:ext cx="8229600" cy="4800600"/>
          </a:xfrm>
        </p:spPr>
        <p:txBody>
          <a:bodyPr/>
          <a:lstStyle/>
          <a:p>
            <a:r>
              <a:rPr lang="en-US" dirty="0" smtClean="0"/>
              <a:t>Encourage development and diffusion of clean, smaller-scale technologies</a:t>
            </a:r>
          </a:p>
          <a:p>
            <a:r>
              <a:rPr lang="en-US" dirty="0" smtClean="0"/>
              <a:t>Discourage migration to the cities by developing “green” rural areas</a:t>
            </a:r>
          </a:p>
          <a:p>
            <a:r>
              <a:rPr lang="en-US" dirty="0" smtClean="0"/>
              <a:t>Identify potential for employment in the digital age</a:t>
            </a:r>
          </a:p>
          <a:p>
            <a:r>
              <a:rPr lang="en-US" dirty="0" smtClean="0"/>
              <a:t>Encourage spread of communications as a way of developing shared values while enhancing cultural uniqueness </a:t>
            </a:r>
            <a:r>
              <a:rPr lang="en-US" smtClean="0"/>
              <a:t>and diversity  </a:t>
            </a:r>
            <a:endParaRPr lang="en-US" dirty="0"/>
          </a:p>
        </p:txBody>
      </p:sp>
    </p:spTree>
    <p:extLst>
      <p:ext uri="{BB962C8B-B14F-4D97-AF65-F5344CB8AC3E}">
        <p14:creationId xmlns:p14="http://schemas.microsoft.com/office/powerpoint/2010/main" val="1586314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t>What Do We Mean by Nature?</a:t>
            </a:r>
            <a:endParaRPr lang="en-US" dirty="0"/>
          </a:p>
        </p:txBody>
      </p:sp>
      <p:sp>
        <p:nvSpPr>
          <p:cNvPr id="3" name="Subtitle 2"/>
          <p:cNvSpPr>
            <a:spLocks noGrp="1"/>
          </p:cNvSpPr>
          <p:nvPr>
            <p:ph type="subTitle" idx="1"/>
          </p:nvPr>
        </p:nvSpPr>
        <p:spPr>
          <a:xfrm>
            <a:off x="1371600" y="2362200"/>
            <a:ext cx="6400800" cy="32766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5655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 </a:t>
            </a:r>
            <a:r>
              <a:rPr lang="en-US" b="1" dirty="0" err="1"/>
              <a:t>rerum</a:t>
            </a:r>
            <a:r>
              <a:rPr lang="en-US" b="1" dirty="0"/>
              <a:t> </a:t>
            </a:r>
            <a:r>
              <a:rPr lang="en-US" b="1" dirty="0" err="1" smtClean="0"/>
              <a:t>natura</a:t>
            </a:r>
            <a:r>
              <a:rPr lang="en-US" dirty="0" smtClean="0"/>
              <a:t/>
            </a:r>
            <a:br>
              <a:rPr lang="en-US" dirty="0" smtClean="0"/>
            </a:br>
            <a:r>
              <a:rPr lang="en-US" dirty="0" smtClean="0"/>
              <a:t>(</a:t>
            </a:r>
            <a:r>
              <a:rPr lang="en-US" b="1" dirty="0" smtClean="0"/>
              <a:t>On </a:t>
            </a:r>
            <a:r>
              <a:rPr lang="en-US" b="1" dirty="0"/>
              <a:t>the Nature of Things</a:t>
            </a:r>
            <a:r>
              <a:rPr lang="en-US" dirty="0"/>
              <a:t>)</a:t>
            </a: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Poem by</a:t>
            </a:r>
            <a:r>
              <a:rPr lang="en-US" dirty="0"/>
              <a:t> </a:t>
            </a:r>
            <a:r>
              <a:rPr lang="en-US" dirty="0" smtClean="0"/>
              <a:t>the Roman Lucretius (c. 99 BC – c. 55 BC), which describes a universe filled with atoms, with their particular form arranged and rearranged over and over again by chance</a:t>
            </a:r>
          </a:p>
          <a:p>
            <a:r>
              <a:rPr lang="en-US" dirty="0" smtClean="0"/>
              <a:t>Later learned that the evolution of the universe is much more purposeful and creative (Brian </a:t>
            </a:r>
            <a:r>
              <a:rPr lang="en-US" dirty="0" err="1" smtClean="0"/>
              <a:t>Swimme</a:t>
            </a:r>
            <a:r>
              <a:rPr lang="en-US" dirty="0" smtClean="0"/>
              <a:t> and Thomas Berry, </a:t>
            </a:r>
            <a:r>
              <a:rPr lang="en-US" u="sng" dirty="0" smtClean="0"/>
              <a:t>The Universe </a:t>
            </a:r>
            <a:r>
              <a:rPr lang="en-US" dirty="0" smtClean="0"/>
              <a:t>Story) according to a few fundamental principles:</a:t>
            </a:r>
          </a:p>
          <a:p>
            <a:pPr lvl="1"/>
            <a:r>
              <a:rPr lang="en-US" dirty="0" smtClean="0"/>
              <a:t>Differentiation </a:t>
            </a:r>
            <a:r>
              <a:rPr lang="en-US" dirty="0"/>
              <a:t>towards ever increasing complexity</a:t>
            </a:r>
          </a:p>
          <a:p>
            <a:pPr lvl="1"/>
            <a:r>
              <a:rPr lang="en-US" dirty="0" err="1" smtClean="0"/>
              <a:t>Autopoiesis</a:t>
            </a:r>
            <a:r>
              <a:rPr lang="en-US" dirty="0" smtClean="0"/>
              <a:t> towards self-fulfillment</a:t>
            </a:r>
            <a:endParaRPr lang="en-US" dirty="0"/>
          </a:p>
          <a:p>
            <a:pPr lvl="1"/>
            <a:r>
              <a:rPr lang="en-US" dirty="0"/>
              <a:t>Increasing </a:t>
            </a:r>
            <a:r>
              <a:rPr lang="en-US" dirty="0" smtClean="0"/>
              <a:t>web </a:t>
            </a:r>
            <a:r>
              <a:rPr lang="en-US" dirty="0"/>
              <a:t>of </a:t>
            </a:r>
            <a:r>
              <a:rPr lang="en-US" dirty="0" smtClean="0"/>
              <a:t>interdependency </a:t>
            </a:r>
          </a:p>
        </p:txBody>
      </p:sp>
    </p:spTree>
    <p:extLst>
      <p:ext uri="{BB962C8B-B14F-4D97-AF65-F5344CB8AC3E}">
        <p14:creationId xmlns:p14="http://schemas.microsoft.com/office/powerpoint/2010/main" val="3318797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is the Universe</a:t>
            </a:r>
            <a:endParaRPr lang="en-US" dirty="0"/>
          </a:p>
        </p:txBody>
      </p:sp>
      <p:sp>
        <p:nvSpPr>
          <p:cNvPr id="3" name="Content Placeholder 2"/>
          <p:cNvSpPr>
            <a:spLocks noGrp="1"/>
          </p:cNvSpPr>
          <p:nvPr>
            <p:ph idx="1"/>
          </p:nvPr>
        </p:nvSpPr>
        <p:spPr>
          <a:xfrm>
            <a:off x="457200" y="1295400"/>
            <a:ext cx="8229600" cy="5257800"/>
          </a:xfrm>
        </p:spPr>
        <p:txBody>
          <a:bodyPr>
            <a:normAutofit lnSpcReduction="10000"/>
          </a:bodyPr>
          <a:lstStyle/>
          <a:p>
            <a:r>
              <a:rPr lang="en-US" dirty="0"/>
              <a:t>And we are the universe. We are part of this creative process. We are the elements, atoms, molecules, energy, organization, entropy, information, whatever you want to call it that the universe is made up of. The universe is not out there and we are here. We are the universe. We have identities that we call ourselves for a time, but they are only fleeting appearances. Ultimately, we are all part of the wholeness that is the universe. We are all interconnected. We are one.</a:t>
            </a:r>
          </a:p>
        </p:txBody>
      </p:sp>
    </p:spTree>
    <p:extLst>
      <p:ext uri="{BB962C8B-B14F-4D97-AF65-F5344CB8AC3E}">
        <p14:creationId xmlns:p14="http://schemas.microsoft.com/office/powerpoint/2010/main" val="2785689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Humans Exploit Nature</a:t>
            </a:r>
            <a:endParaRPr lang="en-US" dirty="0"/>
          </a:p>
        </p:txBody>
      </p:sp>
      <p:sp>
        <p:nvSpPr>
          <p:cNvPr id="5" name="Content Placeholder 4"/>
          <p:cNvSpPr>
            <a:spLocks noGrp="1"/>
          </p:cNvSpPr>
          <p:nvPr>
            <p:ph idx="1"/>
          </p:nvPr>
        </p:nvSpPr>
        <p:spPr/>
        <p:txBody>
          <a:bodyPr>
            <a:normAutofit lnSpcReduction="10000"/>
          </a:bodyPr>
          <a:lstStyle/>
          <a:p>
            <a:r>
              <a:rPr lang="en-US" dirty="0" smtClean="0"/>
              <a:t>Protect the environment for what? Mankind’s continuing and sustained exploitation?</a:t>
            </a:r>
          </a:p>
          <a:p>
            <a:r>
              <a:rPr lang="en-US" dirty="0" smtClean="0"/>
              <a:t>But we are part of nature</a:t>
            </a:r>
          </a:p>
          <a:p>
            <a:pPr lvl="1"/>
            <a:r>
              <a:rPr lang="en-US" dirty="0" smtClean="0"/>
              <a:t>We have evolved and will continue to evolve as part of nature.</a:t>
            </a:r>
          </a:p>
          <a:p>
            <a:pPr lvl="1"/>
            <a:r>
              <a:rPr lang="en-US" dirty="0" smtClean="0"/>
              <a:t>Humans have a different but not the only kind of intelligence, e.g., Daniel </a:t>
            </a:r>
            <a:r>
              <a:rPr lang="en-US" dirty="0" err="1" smtClean="0"/>
              <a:t>Kahneman’s</a:t>
            </a:r>
            <a:r>
              <a:rPr lang="en-US" dirty="0" smtClean="0"/>
              <a:t> </a:t>
            </a:r>
            <a:r>
              <a:rPr lang="en-US" i="1" dirty="0" smtClean="0"/>
              <a:t>Thinking Fast and Thinking Slow</a:t>
            </a:r>
          </a:p>
          <a:p>
            <a:pPr lvl="2"/>
            <a:r>
              <a:rPr lang="en-US" dirty="0" smtClean="0"/>
              <a:t>System 1</a:t>
            </a:r>
          </a:p>
          <a:p>
            <a:pPr lvl="2"/>
            <a:r>
              <a:rPr lang="en-US" dirty="0" smtClean="0"/>
              <a:t>System 2</a:t>
            </a:r>
          </a:p>
          <a:p>
            <a:endParaRPr lang="en-US" dirty="0"/>
          </a:p>
        </p:txBody>
      </p:sp>
    </p:spTree>
    <p:extLst>
      <p:ext uri="{BB962C8B-B14F-4D97-AF65-F5344CB8AC3E}">
        <p14:creationId xmlns:p14="http://schemas.microsoft.com/office/powerpoint/2010/main" val="2703712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Overriding Challenge </a:t>
            </a:r>
            <a:endParaRPr lang="en-US" dirty="0"/>
          </a:p>
        </p:txBody>
      </p:sp>
      <p:sp>
        <p:nvSpPr>
          <p:cNvPr id="3" name="Content Placeholder 2"/>
          <p:cNvSpPr>
            <a:spLocks noGrp="1"/>
          </p:cNvSpPr>
          <p:nvPr>
            <p:ph idx="1"/>
          </p:nvPr>
        </p:nvSpPr>
        <p:spPr/>
        <p:txBody>
          <a:bodyPr/>
          <a:lstStyle/>
          <a:p>
            <a:r>
              <a:rPr lang="en-US" dirty="0" smtClean="0"/>
              <a:t>We have benefitted from the gains of private property ownership and individual appropriation of rewards</a:t>
            </a:r>
          </a:p>
          <a:p>
            <a:r>
              <a:rPr lang="en-US" dirty="0" smtClean="0"/>
              <a:t>But we have failed to a large extent at the community level</a:t>
            </a:r>
          </a:p>
          <a:p>
            <a:pPr lvl="1"/>
            <a:r>
              <a:rPr lang="en-US" dirty="0" smtClean="0"/>
              <a:t>Horrendously destructive wars</a:t>
            </a:r>
          </a:p>
          <a:p>
            <a:pPr lvl="1"/>
            <a:r>
              <a:rPr lang="en-US" dirty="0" smtClean="0"/>
              <a:t>Global climate change</a:t>
            </a:r>
          </a:p>
          <a:p>
            <a:pPr lvl="1"/>
            <a:r>
              <a:rPr lang="en-US" dirty="0" smtClean="0"/>
              <a:t>Growing inequality </a:t>
            </a:r>
            <a:endParaRPr lang="en-US" dirty="0"/>
          </a:p>
        </p:txBody>
      </p:sp>
    </p:spTree>
    <p:extLst>
      <p:ext uri="{BB962C8B-B14F-4D97-AF65-F5344CB8AC3E}">
        <p14:creationId xmlns:p14="http://schemas.microsoft.com/office/powerpoint/2010/main" val="1876015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Overriding Challenge</a:t>
            </a:r>
            <a:endParaRPr lang="en-US" dirty="0"/>
          </a:p>
        </p:txBody>
      </p:sp>
      <p:sp>
        <p:nvSpPr>
          <p:cNvPr id="3" name="Content Placeholder 2"/>
          <p:cNvSpPr>
            <a:spLocks noGrp="1"/>
          </p:cNvSpPr>
          <p:nvPr>
            <p:ph idx="1"/>
          </p:nvPr>
        </p:nvSpPr>
        <p:spPr/>
        <p:txBody>
          <a:bodyPr/>
          <a:lstStyle/>
          <a:p>
            <a:r>
              <a:rPr lang="en-US" dirty="0" smtClean="0"/>
              <a:t>Gap between private returns and social returns</a:t>
            </a:r>
          </a:p>
          <a:p>
            <a:r>
              <a:rPr lang="en-US" dirty="0"/>
              <a:t>Tragedy of the Commons</a:t>
            </a:r>
          </a:p>
          <a:p>
            <a:r>
              <a:rPr lang="en-US" dirty="0" smtClean="0"/>
              <a:t>Problems are easier to resolve the smaller and more homogeneous the community</a:t>
            </a:r>
          </a:p>
          <a:p>
            <a:pPr lvl="1"/>
            <a:r>
              <a:rPr lang="en-US" dirty="0" smtClean="0"/>
              <a:t>Shared values</a:t>
            </a:r>
          </a:p>
          <a:p>
            <a:pPr lvl="1"/>
            <a:r>
              <a:rPr lang="en-US" dirty="0" smtClean="0"/>
              <a:t>Simpler process of decision-making</a:t>
            </a:r>
          </a:p>
          <a:p>
            <a:pPr lvl="1"/>
            <a:r>
              <a:rPr lang="en-US" dirty="0" smtClean="0"/>
              <a:t>Consciousness of collateral effects</a:t>
            </a:r>
            <a:endParaRPr lang="en-US" dirty="0"/>
          </a:p>
        </p:txBody>
      </p:sp>
    </p:spTree>
    <p:extLst>
      <p:ext uri="{BB962C8B-B14F-4D97-AF65-F5344CB8AC3E}">
        <p14:creationId xmlns:p14="http://schemas.microsoft.com/office/powerpoint/2010/main" val="3784011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792162"/>
          </a:xfrm>
        </p:spPr>
        <p:txBody>
          <a:bodyPr>
            <a:normAutofit/>
          </a:bodyPr>
          <a:lstStyle/>
          <a:p>
            <a:r>
              <a:rPr lang="en-US" dirty="0" smtClean="0"/>
              <a:t>What Result if Follow Current path?</a:t>
            </a:r>
            <a:endParaRPr lang="en-US" dirty="0"/>
          </a:p>
        </p:txBody>
      </p:sp>
      <p:sp>
        <p:nvSpPr>
          <p:cNvPr id="3" name="Content Placeholder 2"/>
          <p:cNvSpPr>
            <a:spLocks noGrp="1"/>
          </p:cNvSpPr>
          <p:nvPr>
            <p:ph idx="1"/>
          </p:nvPr>
        </p:nvSpPr>
        <p:spPr>
          <a:xfrm>
            <a:off x="457200" y="1066800"/>
            <a:ext cx="8229600" cy="5562600"/>
          </a:xfrm>
        </p:spPr>
        <p:txBody>
          <a:bodyPr>
            <a:normAutofit/>
          </a:bodyPr>
          <a:lstStyle/>
          <a:p>
            <a:r>
              <a:rPr lang="en-US" dirty="0" smtClean="0"/>
              <a:t>Soil degradation and erosion</a:t>
            </a:r>
          </a:p>
          <a:p>
            <a:r>
              <a:rPr lang="en-US" dirty="0" smtClean="0"/>
              <a:t>Chemical contamination and pollution of air and water supplies</a:t>
            </a:r>
          </a:p>
          <a:p>
            <a:r>
              <a:rPr lang="en-US" dirty="0" smtClean="0"/>
              <a:t>Increasing traffic congestion in urban areas</a:t>
            </a:r>
          </a:p>
          <a:p>
            <a:r>
              <a:rPr lang="en-US" dirty="0" smtClean="0"/>
              <a:t>Inability to service dispersed rural communities with transport and electricity</a:t>
            </a:r>
          </a:p>
          <a:p>
            <a:r>
              <a:rPr lang="en-US" dirty="0" smtClean="0"/>
              <a:t>Deterioration of renewable and nonrenewable energy supplies</a:t>
            </a:r>
          </a:p>
          <a:p>
            <a:r>
              <a:rPr lang="en-US" dirty="0" smtClean="0"/>
              <a:t>Smoke </a:t>
            </a:r>
            <a:r>
              <a:rPr lang="en-US" dirty="0"/>
              <a:t>inhalation </a:t>
            </a:r>
            <a:r>
              <a:rPr lang="en-US" dirty="0" smtClean="0"/>
              <a:t>killing </a:t>
            </a:r>
            <a:r>
              <a:rPr lang="en-US" dirty="0"/>
              <a:t>millions each </a:t>
            </a:r>
            <a:r>
              <a:rPr lang="en-US" dirty="0" smtClean="0"/>
              <a:t>year</a:t>
            </a:r>
          </a:p>
          <a:p>
            <a:r>
              <a:rPr lang="en-US" dirty="0"/>
              <a:t>Lack of light </a:t>
            </a:r>
            <a:r>
              <a:rPr lang="en-US" dirty="0" smtClean="0"/>
              <a:t>limiting </a:t>
            </a:r>
            <a:r>
              <a:rPr lang="en-US" dirty="0"/>
              <a:t>education</a:t>
            </a:r>
          </a:p>
          <a:p>
            <a:endParaRPr lang="en-US" dirty="0" smtClean="0"/>
          </a:p>
          <a:p>
            <a:endParaRPr lang="en-US" dirty="0"/>
          </a:p>
          <a:p>
            <a:endParaRPr lang="en-US" dirty="0"/>
          </a:p>
        </p:txBody>
      </p:sp>
    </p:spTree>
    <p:extLst>
      <p:ext uri="{BB962C8B-B14F-4D97-AF65-F5344CB8AC3E}">
        <p14:creationId xmlns:p14="http://schemas.microsoft.com/office/powerpoint/2010/main" val="2362473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415</TotalTime>
  <Words>763</Words>
  <Application>Microsoft Office PowerPoint</Application>
  <PresentationFormat>On-screen Show (4:3)</PresentationFormat>
  <Paragraphs>94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Meeting of the Triglav Circle  THE ROLE OF “NATURE”IN THE POLITICS OF THE ENVIRONMENT  Neuchatel, Switzerland June 14-15, 2014  </vt:lpstr>
      <vt:lpstr>What’s Happening at the Bottom of the Pyramid  J. Dirck Stryker  </vt:lpstr>
      <vt:lpstr>What Do We Mean by Nature?</vt:lpstr>
      <vt:lpstr>De rerum natura (On the Nature of Things)</vt:lpstr>
      <vt:lpstr>Nature is the Universe</vt:lpstr>
      <vt:lpstr>Humans Exploit Nature</vt:lpstr>
      <vt:lpstr>Overriding Challenge </vt:lpstr>
      <vt:lpstr>Overriding Challenge</vt:lpstr>
      <vt:lpstr>What Result if Follow Current path?</vt:lpstr>
      <vt:lpstr>Lessons from Bottom of the Pyramid</vt:lpstr>
      <vt:lpstr>Lessons from Bottom of the Pyramid</vt:lpstr>
      <vt:lpstr>Fuel-Efficient Wood Stove </vt:lpstr>
      <vt:lpstr>Provides Warmth as Well as Coffee Roasting </vt:lpstr>
      <vt:lpstr>Bringing Home Housing Materials</vt:lpstr>
      <vt:lpstr> Getting Firewood to Market</vt:lpstr>
      <vt:lpstr>Lessons for Preservation of Nature</vt:lpstr>
      <vt:lpstr>Business Model</vt:lpstr>
      <vt:lpstr>Constraints</vt:lpstr>
      <vt:lpstr>Green Economy and Economic Growth</vt:lpstr>
      <vt:lpstr>What Can be Done?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Tufts Energy Conference March 8-9, 2014 Panel on Adoption and Diffusion of Technology</dc:title>
  <dc:creator>Dirck Stryker</dc:creator>
  <cp:lastModifiedBy>Windows User</cp:lastModifiedBy>
  <cp:revision>34</cp:revision>
  <dcterms:created xsi:type="dcterms:W3CDTF">2014-03-06T20:35:34Z</dcterms:created>
  <dcterms:modified xsi:type="dcterms:W3CDTF">2014-09-11T18:11:00Z</dcterms:modified>
</cp:coreProperties>
</file>